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</p:sldIdLst>
  <p:sldSz cy="5143500" cx="9144000"/>
  <p:notesSz cx="6858000" cy="9144000"/>
  <p:embeddedFontLst>
    <p:embeddedFont>
      <p:font typeface="Noto Sans KR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E83F9D-E35D-44ED-A969-8C998DAC0F6E}">
  <a:tblStyle styleId="{C5E83F9D-E35D-44ED-A969-8C998DAC0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NotoSansKR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font" Target="fonts/NotoSansKR-regular.fntdata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3a158c1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3a158c1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3a158c1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3a158c1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1e9e21a2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1e9e21a2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3a158c1c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3a158c1c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1e9e21a2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1e9e21a2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3a158c1c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3a158c1c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1e9e21a2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1e9e21a2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3a158c1c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3a158c1c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1e9e21a2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1e9e21a2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3a158c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3a158c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12a87a1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12a87a1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1e9e21a2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1e9e21a2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3a158c1c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3a158c1c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1e9e21a2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1e9e21a2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1840aa0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1840aa0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1e9e21a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1e9e21a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1e9e21a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1e9e21a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1e9e21a2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1e9e21a2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1e9e21a2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1e9e21a2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1e9e21a2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1e9e21a2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18d4f68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118d4f68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3a158c1c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3a158c1c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18d4f68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18d4f68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18d4f68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18d4f68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18d4f680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18d4f680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18d4f68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18d4f68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18d4f680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18d4f680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557e709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557e709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557e709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557e709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557e709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557e709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557e709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557e709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557e7091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557e7091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3a158c1c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3a158c1c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557e7091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557e7091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24b2618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124b2618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24b26184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24b2618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24b26184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24b2618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2ad34ad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2ad34ad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24b26184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24b26184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24b26184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124b26184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2ad34ad9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12ad34ad9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24b26184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24b26184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24b26184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24b26184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3a158c1c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3a158c1c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2ad34ad9b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2ad34ad9b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24b26184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24b2618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24b26184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24b26184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24b26184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24b26184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24b26184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24b2618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24b26184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24b26184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2ad34ad9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2ad34ad9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2ad34ad9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2ad34ad9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2ad34ad9b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12ad34ad9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2ad34ad9b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12ad34ad9b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3a158c1c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3a158c1c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2ad34ad9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12ad34ad9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2ad34ad9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2ad34ad9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2ad34ad9b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12ad34ad9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2ad34ad9b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2ad34ad9b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2ad34ad9b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12ad34ad9b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2ad34ad9b_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2ad34ad9b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2ad34ad9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12ad34ad9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2ad34ad9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2ad34ad9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2ad34ad9b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2ad34ad9b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2ad34ad9b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2ad34ad9b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12a87a1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12a87a1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2ad34ad9b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12ad34ad9b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2ad34ad9b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12ad34ad9b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12a87a18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112a87a18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12a87a18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112a87a18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12a87a1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12a87a1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1e9e21a2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1e9e21a2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12a87a18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12a87a18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12a87a18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12a87a18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3.png"/><Relationship Id="rId4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5.png"/><Relationship Id="rId4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6.png"/><Relationship Id="rId4" Type="http://schemas.openxmlformats.org/officeDocument/2006/relationships/image" Target="../media/image8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75100" y="2263950"/>
            <a:ext cx="259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stay: 체류인구</a:t>
            </a:r>
            <a:endParaRPr b="1" sz="2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3.    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이동수단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별 평균 속도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6209850" y="1987950"/>
            <a:ext cx="2815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93625"/>
            <a:ext cx="5905049" cy="4010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6209850" y="1506800"/>
            <a:ext cx="2815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항공기가 높은 속도를 보인다. 대부분, 이동인구가 많은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주말에 이동속도가 감소하는 경향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을 따른다.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지역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이동수단별 평균 속도: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대전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209850" y="1987950"/>
            <a:ext cx="2815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7475"/>
            <a:ext cx="4533724" cy="221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전체적으로 평일보다 이동인구가 많은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주말에 평균 속도가 낮아지는 것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을 확인할 수 있다. 그러나, 항공기의 경우 주말의 평균 속도가 평일의 평균 속도와 비교했을 때,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75% 상승하는 것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을 확인했다. 항공기의 경우, 데이터의 수가 많지 않고, 도로 위로 이동하지 않기 때문에 경향을 따르지 않은 것으로 보인다.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197615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(전체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325" y="919725"/>
            <a:ext cx="4158299" cy="20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철도의 경우, 평일/주말의 차이가 크게 보이지만 이동인구에 따른 속도 차이가 있을 수 없는 이동수단 종류이기 때문에 </a:t>
            </a:r>
            <a:r>
              <a:rPr b="1" lang="ko" sz="11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평일/주말에 운행하는 기차의 종류가 다른 것으로 추측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된다. 지하철의 경우, 다른 이동수단의 경향(‘평일에 평균 이동속도가 더 빠르다’)을 따르지 않는다. </a:t>
            </a:r>
            <a:r>
              <a:rPr b="1" lang="ko" sz="11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지하철의 평일 평균 이동속도에 출퇴근 인구가 다수 포함된 것으로 예상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해볼 수 있다. 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6619128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대전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19" y="817825"/>
            <a:ext cx="4148299" cy="20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550" y="833313"/>
            <a:ext cx="4084898" cy="19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197615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(전체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25" y="968350"/>
            <a:ext cx="4237800" cy="197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125" y="939338"/>
            <a:ext cx="4362450" cy="20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642425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(축제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부산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00" y="890150"/>
            <a:ext cx="4280201" cy="209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175" y="1194126"/>
            <a:ext cx="3804936" cy="185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임실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197615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(전체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42425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(축제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9350"/>
            <a:ext cx="4237800" cy="197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225" y="970425"/>
            <a:ext cx="4104253" cy="19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임실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475"/>
            <a:ext cx="4396801" cy="2147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01" y="854475"/>
            <a:ext cx="4290000" cy="2095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97615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(전체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633670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(축제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5" y="854475"/>
            <a:ext cx="4104253" cy="19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678" y="854475"/>
            <a:ext cx="4104253" cy="19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서울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475"/>
            <a:ext cx="4396801" cy="21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01" y="854475"/>
            <a:ext cx="4290000" cy="2095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 스피드 스케이팅 경기장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197615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(전체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633670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(축제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105" y="854475"/>
            <a:ext cx="4173385" cy="19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63" y="854475"/>
            <a:ext cx="4173385" cy="19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5" y="746400"/>
            <a:ext cx="4571999" cy="19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04975" y="2749125"/>
            <a:ext cx="38133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피크인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10/7(토)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, 서울특별시 영등포구 여의동에서는 ‘서울 세계 불꽃 축제’가 열렸다. 그 결과, 평균 체류인구 약 50만에서 하루 체류인구 156만으로 약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212% 증가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한 것을 확인할 수 있었다.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835825" y="177350"/>
            <a:ext cx="2113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KR"/>
              <a:buChar char="●"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체류목적: 기타/쇼핑여가/여행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821125" y="2749125"/>
            <a:ext cx="40026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피크인 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10/7(토)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의 시간대별 목적별 시각화 결과,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19시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가 피크타임인 것을 확인했다.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체류 목적은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기타&gt;여행&gt;쇼핑여가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로 나타났다.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055" y="788525"/>
            <a:ext cx="4375269" cy="18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75200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AutoNum type="arabicPeriod"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상위 5개 지역: 서울특별시 영등포구 여의동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강릉 스피드 스케이팅 경기장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94" y="840000"/>
            <a:ext cx="4145850" cy="202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4962650" y="245950"/>
            <a:ext cx="26187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강릉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경포호수광장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197615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(전체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6336703" y="2917100"/>
            <a:ext cx="886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(축제 기간)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63" y="854475"/>
            <a:ext cx="4173385" cy="19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348" y="854475"/>
            <a:ext cx="4173385" cy="19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4.     축제 지역 이동수단별 평균 속도: 강릉 경포호수광장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475"/>
            <a:ext cx="4175499" cy="20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299" y="854475"/>
            <a:ext cx="4511302" cy="220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1717625" y="2679925"/>
            <a:ext cx="1540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귀가 이동수단별 인구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5957238" y="2730200"/>
            <a:ext cx="1188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(평균 이동 속도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5.    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지역별 귀가 데이터 확인하기: 대전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13" y="854475"/>
            <a:ext cx="3911414" cy="191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827" y="854475"/>
            <a:ext cx="3911414" cy="19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1717625" y="2705063"/>
            <a:ext cx="1540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(귀가 이동수단별 인구)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6277350" y="2705063"/>
            <a:ext cx="1188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(평균 이동 속도)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5.     축제 지역별 귀가 데이터 확인하기: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13" y="710688"/>
            <a:ext cx="3911414" cy="191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112" y="651675"/>
            <a:ext cx="4153088" cy="202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1717625" y="2705063"/>
            <a:ext cx="1540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(귀가 이동수단별 인구)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6277350" y="2705063"/>
            <a:ext cx="1188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(평균 이동 속도)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5.     축제 지역별 귀가 데이터 확인하기: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임실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100" y="515075"/>
            <a:ext cx="4153088" cy="202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375" y="854475"/>
            <a:ext cx="1110706" cy="169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1405575" y="3090263"/>
            <a:ext cx="1540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(귀가 이동수단별 인구)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6277350" y="2705063"/>
            <a:ext cx="1188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(평균 이동 속도)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5.     축제 지역별 귀가 데이터 확인하기: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100" y="515075"/>
            <a:ext cx="4153088" cy="202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700" y="702075"/>
            <a:ext cx="11239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1717625" y="2705063"/>
            <a:ext cx="1540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(귀가 이동수단별 인구)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6277350" y="2705063"/>
            <a:ext cx="1188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(평균 이동 속도)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5.     축제 지역별 귀가 데이터 확인하기: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 스피드 스케이팅 경기장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112" y="543500"/>
            <a:ext cx="4153088" cy="202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025" y="1007150"/>
            <a:ext cx="12954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/>
        </p:nvSpPr>
        <p:spPr>
          <a:xfrm>
            <a:off x="289325" y="3302300"/>
            <a:ext cx="4396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1717625" y="2705063"/>
            <a:ext cx="1540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(귀가 이동수단별 인구)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6277350" y="2705063"/>
            <a:ext cx="1188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(평균 이동 속도)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5.     축제 지역별 귀가 데이터 확인하기: 강릉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경포호수광장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175" y="543500"/>
            <a:ext cx="4153088" cy="202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750" y="873550"/>
            <a:ext cx="1397956" cy="169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6.    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귀가 TOP5 지역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확인하기: 대전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5" y="702075"/>
            <a:ext cx="4405507" cy="41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6835825" y="177350"/>
            <a:ext cx="2113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KR"/>
              <a:buChar char="●"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체류목적: 기타/쇼핑여가/여행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821125" y="2749125"/>
            <a:ext cx="40026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75200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AutoNum type="arabicPeriod"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상위 5개 지역: 서울특별시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강남구 역삼1동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25" y="854475"/>
            <a:ext cx="3374988" cy="17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684350"/>
            <a:ext cx="3704545" cy="19123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04975" y="2814238"/>
            <a:ext cx="38133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특별히 피크를 발견할 수 없었다. 그러나, 9/29(금)에 체류인구 수가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평균에서 64.03% 감소한 것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을 확인했다. 해당 지역은 주말에 체류인구가 반복적으로 감소하는 경향을 보이므로, 평일의 체류인구 대부분이 다른 지역에서 출퇴근을 하는 인구라고 추측해볼 수 있다.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670025" y="2814238"/>
            <a:ext cx="38133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지역은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13시 쇼핑여가 목적으로 체류하는 인구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가 가장 높게 나타났다. 추가로, 쇼핑여가 목적이 다른 목적인 기타/여행과 비교했을 때, 월등히 높게 나타났다. 해당 지역에는 쇼핑센터나 여가 시설이 있는 것으로 추측된다.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6.     귀가 TOP5 지역 확인하기: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50" y="702075"/>
            <a:ext cx="3462545" cy="41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6.     귀가 TOP5 지역 확인하기: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임실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88" y="841100"/>
            <a:ext cx="3829475" cy="41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6.     귀가 TOP5 지역 확인하기: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6.     귀가 TOP5 지역 확인하기: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스피드스케이팅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경기장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6.     귀가 TOP5 지역 확인하기: 강릉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경포호수광장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7.    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출발지 TOP5: 대전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5" y="1372975"/>
            <a:ext cx="4909283" cy="23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/>
        </p:nvSpPr>
        <p:spPr>
          <a:xfrm>
            <a:off x="5007600" y="305550"/>
            <a:ext cx="4030500" cy="4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1위: 3020054000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대전광역시 유성구 온천2동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대전광역시 유성구 장대동, 노은동, 죽동, 궁동, 어은동,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구성동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2위: 3020060000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대전광역시 유성구 관평동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대전광역시 유성구 탑립동, 용산동, 관평동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3위: 3017064000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대전광역시 서구 둔산2동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대전광역시 서구 둔산동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4위: 3017065000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대전광역시 서구 만년동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대전광역시 서구 만년동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5위: 3020057000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대전광역시 유성구 전민동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대전광역시 유성구 문지동, 전민동, 원촌동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7.     축제 방문객의 출발지 TOP5: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5" y="1408200"/>
            <a:ext cx="4764951" cy="23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/>
        </p:nvSpPr>
        <p:spPr>
          <a:xfrm>
            <a:off x="5007600" y="305550"/>
            <a:ext cx="4030500" cy="4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1위: 2635065000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해운대구 재송제1동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해운대구 재송동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2위: 2635052500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해운대구 우제3동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해운대구 우동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3위: </a:t>
            </a: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2635051000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해운대구 우제1동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해운대구 우동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4위: 2650080000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수영구 민락동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수영구 민락동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5위: 2635053000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해운대구 중제1동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해운대구 중동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1" name="Google Shape;371;p49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7.     축제 방문객의 출발지 TOP5: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임실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5" y="1449175"/>
            <a:ext cx="4597213" cy="22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9"/>
          <p:cNvSpPr txBox="1"/>
          <p:nvPr/>
        </p:nvSpPr>
        <p:spPr>
          <a:xfrm>
            <a:off x="5021700" y="219600"/>
            <a:ext cx="4030500" cy="4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1위: 4575025000</a:t>
            </a:r>
            <a:endParaRPr b="1"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임실군 임실읍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임실군 임실읍, 성가리, 이도리, 오정리, 두곡리, 갈마리, 감성리, 대곡리, 정월리, 이인리, 두만리, 장재리, 신안리, 현곡리, 금성리, 신정리, 망전리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2위: 4511364100</a:t>
            </a:r>
            <a:endParaRPr b="1"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전주시 덕진구 송천1동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전주시 덕진구 송천동1가, 송천동2가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3위: 4511169200</a:t>
            </a:r>
            <a:endParaRPr b="1"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전주시 완산구 평화2동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전주시 완산구 석구동, 원당동 평화동1가, 평화동2가, 평화동3가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4위: 4511366500</a:t>
            </a:r>
            <a:endParaRPr b="1"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전주시 덕진구 여의동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전주시 덕진구 고랑동, 여의동, 만성동, 장동, 여의동2가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5위: 4575032000</a:t>
            </a:r>
            <a:endParaRPr b="1"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임실군 운암면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전라북도 임실군 운암면, 학암리, 선거리, 월면리, 지천리, 사양리, 쌍암리, 입석리, 용운리, 청운리, 마암리, 운종리, 운암리, 금기리, 운정리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9" name="Google Shape;379;p50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7.     축제 방문객의 출발지 TOP5: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5" y="1449175"/>
            <a:ext cx="4597213" cy="22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5021700" y="219600"/>
            <a:ext cx="4030500" cy="4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1위: 1156053500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영등포구 영등포동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영등포구 영등포동, 영등포동 1/2/3/4/5/6/7/8가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2위: 1144066000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마포구 서교동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마포구 서교동, 노고산동, 동교동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3위: 1156056000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영등포구 당산제2동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영등포구 당산동 4/5/6가, 당산동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4위: 1159051000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동작구 노량진제1동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동작구 노량진동, 본동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5위: 1144059000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마포구 용강동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마포구 도화동, 용강동, 토정동, 마포동, 대흥동, 염리동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7.     축제 방문객의 출발지 TOP5: 강릉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스피드 스케이팅 경기장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5" y="1449175"/>
            <a:ext cx="4597213" cy="22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1"/>
          <p:cNvSpPr txBox="1"/>
          <p:nvPr/>
        </p:nvSpPr>
        <p:spPr>
          <a:xfrm>
            <a:off x="5021700" y="219600"/>
            <a:ext cx="4030500" cy="4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1위: 5115057100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포남1동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포남동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2위: 5115066500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경포동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강문동, 유천동, 지변동, 죽헌동, 대전동, 운정동, 난곡동, 저동, 안현동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3위: 5115059000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송정동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송정동, 견소동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4위: 5115064500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성덕동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입암동, 청량동, 두산동, 학동, 병산동, 남항진동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5위: 5115055000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교1동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교동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6835825" y="177350"/>
            <a:ext cx="2113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KR"/>
              <a:buChar char="●"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체류목적: 기타/쇼핑여가/여행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821125" y="2749125"/>
            <a:ext cx="40026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75200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AutoNum type="arabicPeriod"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상위 5개 지역: 서울특별시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마포구 서교동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939550"/>
            <a:ext cx="3374988" cy="17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684350"/>
            <a:ext cx="3704545" cy="19123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04975" y="2814238"/>
            <a:ext cx="38133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지역은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토요일에 체류인구가 치솟는 특징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을 보인다. 전체 기간으로는 평일에 체류인구가 많지 않다. 그러나,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9/27(수) 소폭 상승하는 것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을 확인했다. 9/27은 ‘관광의 날’이다. 그러나, 해당 데이터는 SKT 사용자 대상으로 수집된 데이터이기 때문에 외국인 관광객의 데이터는 잡히지 않았을 것으로 예상된다. 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873475" y="2814238"/>
            <a:ext cx="38133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지역은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쇼핑여가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가 다른 목적(여행, 기타)에 비해 강세를 보이는 지역이다. 8시부터 상승하기 시작해서 17시에 체류인구 정점을 보이고, 18시부터 하락하기 시작한다.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/>
        </p:nvSpPr>
        <p:spPr>
          <a:xfrm>
            <a:off x="4863825" y="3252025"/>
            <a:ext cx="4237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7.     축제 방문객의 출발지 TOP5: 강릉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경포호수광장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5" y="1449175"/>
            <a:ext cx="4597213" cy="22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/>
        </p:nvSpPr>
        <p:spPr>
          <a:xfrm>
            <a:off x="5021700" y="219600"/>
            <a:ext cx="4030500" cy="4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1위: 5115066500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경포동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강문동, 유천동, 지변동, 죽헌동, 대전동, 운정동, 난곡동, 저동, 안현동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2위: 5115057200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포남2동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포남동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3위: 5115059000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송정동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송정동, 견소동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4위: 5115064500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성덕동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입암동, 청량동, 두산동, 학동, 병산동, 남항진동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5위: 5115055000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행정동)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교1동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법정동)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강원특별자치도 강릉시 교동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기간 전, 후 같은 요일의 이동속도 비교하기: 대전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6624525" y="1609800"/>
            <a:ext cx="25473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9/8(금) ~ 9/10(일)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9/1(금) ~ 9/3(일)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9/15(금) ~ 9/17(일)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4" name="Google Shape;404;p53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AutoNum type="arabicParenBoth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25" y="1227325"/>
            <a:ext cx="6084476" cy="268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대전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1" name="Google Shape;411;p54"/>
          <p:cNvSpPr txBox="1"/>
          <p:nvPr/>
        </p:nvSpPr>
        <p:spPr>
          <a:xfrm>
            <a:off x="6652375" y="1174799"/>
            <a:ext cx="2547300" cy="27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[5] 기간) 축제 기간: 9/8(금) ~ 9/10(일)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9/1(금) ~ 9/3(일)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9/15(금) ~ 9/17(일)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조건] 방문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[5] 기간) 축제 기간: 9/8(금) ~ 9/10(일)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9/1(금) ~ 9/3(일)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9/15(금) ~ 9/17(일)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2" name="Google Shape;412;p54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(2)    축제 방문객의 방문 데이터 +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50" y="1178225"/>
            <a:ext cx="6291901" cy="294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6552150" y="1732975"/>
            <a:ext cx="25473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10/4(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수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) ~ 10/13(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금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9/20(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수) ~ 9/29(금)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AutoNum type="arabicParenBoth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1" name="Google Shape;4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375"/>
            <a:ext cx="6247350" cy="364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부산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7" name="Google Shape;427;p56"/>
          <p:cNvSpPr txBox="1"/>
          <p:nvPr/>
        </p:nvSpPr>
        <p:spPr>
          <a:xfrm>
            <a:off x="6552150" y="1732975"/>
            <a:ext cx="25473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10/4(수) ~ 10/13(금)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2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주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전: 9/13(수) ~ 9/22(금)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8" name="Google Shape;428;p56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AutoNum type="arabicParenBoth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귀가 데이터(2)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375"/>
            <a:ext cx="6247350" cy="364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5" name="Google Shape;435;p57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(2)    축제 방문객의 방문 데이터 +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6" name="Google Shape;436;p57"/>
          <p:cNvSpPr txBox="1"/>
          <p:nvPr/>
        </p:nvSpPr>
        <p:spPr>
          <a:xfrm>
            <a:off x="6525475" y="1409897"/>
            <a:ext cx="2547300" cy="27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10/4(수) ~ 10/13(금)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9/20(수) ~ 9/29(금)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방문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10/4(수) ~ 10/13(금)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9/20(수) ~ 9/29(금)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50" y="1352788"/>
            <a:ext cx="6209524" cy="290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임실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3" name="Google Shape;443;p58"/>
          <p:cNvSpPr txBox="1"/>
          <p:nvPr/>
        </p:nvSpPr>
        <p:spPr>
          <a:xfrm>
            <a:off x="6266025" y="1575975"/>
            <a:ext cx="2922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10/6(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금)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~ 10/9(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월)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9/29(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금)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~10/2(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월)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10/13(금) ~ 10/15(일)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*축제 일주일 후의 경우, 10/16까지 기간을 지정해야 했으나, 데이터의 범위가 10/15까지이기 때문에 10/15로 설정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4" name="Google Shape;444;p58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AutoNum type="arabicParenBoth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45" name="Google Shape;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00" y="1155150"/>
            <a:ext cx="5799449" cy="27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임실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6266025" y="1575975"/>
            <a:ext cx="2922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10/6(금) ~ 10/9(월)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2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주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전: 9/22(금)~9/25(월)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10/13(금) ~ 10/15(일)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*축제 일주일 후의 경우, 10/16까지 기간을 지정해야 했으나, 데이터의 범위가 10/15까지이기 때문에 10/15로 설정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AutoNum type="arabicParenBoth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귀가 데이터(2)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53" name="Google Shape;4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375"/>
            <a:ext cx="5961224" cy="3477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임실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9" name="Google Shape;459;p60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(2)    축제 방문객의 방문 데이터 +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6508750" y="193800"/>
            <a:ext cx="2547300" cy="4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10/6(금) ~ 10/9(월)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9/29(금)~10/2(월)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10/13(금) ~ 10/15(일)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*축제 일주일 후의 경우, 10/16까지 기간을 지정해야 했으나, 데이터의 범위가 10/15까지이기 때문에 10/15로 설정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방문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10/6(금) ~ 10/9(월)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9/29(금)~10/2(월)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10/13(금) ~ 10/15(일)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*축제 일주일 후의 경우, 10/16까지 기간을 지정해야 했으나, 데이터의 범위가 10/15까지이기 때문에 10/15로 설정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375"/>
            <a:ext cx="6209524" cy="290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7" name="Google Shape;467;p61"/>
          <p:cNvSpPr txBox="1"/>
          <p:nvPr/>
        </p:nvSpPr>
        <p:spPr>
          <a:xfrm>
            <a:off x="6221475" y="0"/>
            <a:ext cx="2922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10/7(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9/30(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10/13(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8" name="Google Shape;468;p61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AutoNum type="arabicParenBoth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69" name="Google Shape;4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00" y="1215075"/>
            <a:ext cx="5402001" cy="25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6835825" y="177350"/>
            <a:ext cx="2113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KR"/>
              <a:buChar char="●"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체류목적: 기타/쇼핑여가/여행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821125" y="2749125"/>
            <a:ext cx="40026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75200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AutoNum type="arabicPeriod"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상위 5개 지역: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부산광역시 기장군 기장읍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854475"/>
            <a:ext cx="3374988" cy="17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684350"/>
            <a:ext cx="3704545" cy="19123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04975" y="2814238"/>
            <a:ext cx="38133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지역은 다른 지역과 비교했을 때, 편차가 큰 지역이다. 피크는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10/1(일)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로, 평균 체류인구 수와 비교했을 때,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약 130% 상승한 것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을 확인했다. 해당 지역은 주말에 체류 인구가 늘어나는 특징을 보이는 지역이다. 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572000" y="2814238"/>
            <a:ext cx="38133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지역은 여행, 쇼핑여가가 비슷하게 나타나고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기타 목적이 약세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를 보이는 지역이다. 관광지가 포함되어 있을 것으로 추측된다. 피크타임은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15시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서울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5" name="Google Shape;475;p62"/>
          <p:cNvSpPr txBox="1"/>
          <p:nvPr/>
        </p:nvSpPr>
        <p:spPr>
          <a:xfrm>
            <a:off x="6221475" y="0"/>
            <a:ext cx="2922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10/7(토)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9/23(토)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10/13(토)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6" name="Google Shape;476;p62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AutoNum type="arabicParenBoth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귀가 데이터(2)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77" name="Google Shape;4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375"/>
            <a:ext cx="5916675" cy="314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3" name="Google Shape;483;p63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(2)    축제 방문객의 방문 데이터 +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4" name="Google Shape;484;p63"/>
          <p:cNvSpPr txBox="1"/>
          <p:nvPr/>
        </p:nvSpPr>
        <p:spPr>
          <a:xfrm>
            <a:off x="6506825" y="703050"/>
            <a:ext cx="25473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10/7(토)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9/30(토)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10/13(토)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방문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10/7(토)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9/30(토)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후: 10/13(토)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375"/>
            <a:ext cx="6202025" cy="290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/>
        </p:nvSpPr>
        <p:spPr>
          <a:xfrm>
            <a:off x="289329" y="316875"/>
            <a:ext cx="587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 스피드 스케이팅 경기장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1" name="Google Shape;491;p64"/>
          <p:cNvSpPr txBox="1"/>
          <p:nvPr/>
        </p:nvSpPr>
        <p:spPr>
          <a:xfrm>
            <a:off x="6221475" y="0"/>
            <a:ext cx="2922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10/12(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목)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~ 10/15(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10/5(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목)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~ 10/8(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 데이터의 범위가 10/15까지이므로, 축제 일주일 후는 생략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2" name="Google Shape;492;p64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AutoNum type="arabicParenBoth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93" name="Google Shape;4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25" y="1155513"/>
            <a:ext cx="6048000" cy="283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 스피드 스케이팅 경기장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9" name="Google Shape;499;p65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(2)    축제 방문객의 방문 데이터 +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0" name="Google Shape;500;p65"/>
          <p:cNvSpPr txBox="1"/>
          <p:nvPr/>
        </p:nvSpPr>
        <p:spPr>
          <a:xfrm>
            <a:off x="6506825" y="703050"/>
            <a:ext cx="25473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10/12(목) ~ 10/15(일)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10/5(목) ~ 10/8(일)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 데이터의 범위가 10/15까지이므로, 축제 일주일 후는 생략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방문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10/12(목) ~ 10/15(일)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10/5(목) ~ 10/8(일)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 데이터의 범위가 10/15까지이므로, 축제 일주일 후는 생략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01" name="Google Shape;5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375"/>
            <a:ext cx="6202025" cy="290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/>
        </p:nvSpPr>
        <p:spPr>
          <a:xfrm>
            <a:off x="289329" y="316875"/>
            <a:ext cx="587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강릉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경포호수광장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7" name="Google Shape;507;p66"/>
          <p:cNvSpPr txBox="1"/>
          <p:nvPr/>
        </p:nvSpPr>
        <p:spPr>
          <a:xfrm>
            <a:off x="6221475" y="0"/>
            <a:ext cx="2922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10/12(목) ~ 10/15(일)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10/5(목) ~ 10/8(일)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 데이터의 범위가 10/15까지이므로, 축제 일주일 후는 생략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8" name="Google Shape;508;p66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AutoNum type="arabicParenBoth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방문객의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09" name="Google Shape;5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00" y="1102775"/>
            <a:ext cx="5649675" cy="26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8.     축제 기간 전, 후 같은 요일의 이동속도 비교하기: 강릉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경포호수광장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472475" y="661475"/>
            <a:ext cx="4030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(2)    축제 방문객의 방문 데이터 +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6" name="Google Shape;516;p67"/>
          <p:cNvSpPr txBox="1"/>
          <p:nvPr/>
        </p:nvSpPr>
        <p:spPr>
          <a:xfrm>
            <a:off x="6506825" y="703050"/>
            <a:ext cx="25473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귀가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귀가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10/12(목) ~ 10/15(일)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10/5(목) ~ 10/8(일)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 데이터의 범위가 10/15까지이므로, 축제 일주일 후는 생략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 방문 데이터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[1] 출발 행정동: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[2] 도착 행정동: 축제 지역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[3] 출발 목적: 상관없음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[4] 도착 목적: 기타/쇼핑여가/여행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[5] 기간) 축제 기간: 10/12(목) ~ 10/15(일)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축제 일주일 전: 10/5(목) ~ 10/8(일)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 데이터의 범위가 10/15까지이므로, 축제 일주일 후는 생략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17" name="Google Shape;5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375"/>
            <a:ext cx="6202027" cy="302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/>
        </p:nvSpPr>
        <p:spPr>
          <a:xfrm>
            <a:off x="3760350" y="2263950"/>
            <a:ext cx="162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요인 분석</a:t>
            </a:r>
            <a:endParaRPr b="1" sz="2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1.     feature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간 상관관계 구하기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8" name="Google Shape;528;p69"/>
          <p:cNvSpPr txBox="1"/>
          <p:nvPr/>
        </p:nvSpPr>
        <p:spPr>
          <a:xfrm>
            <a:off x="3046475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9" name="Google Shape;5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25" y="762975"/>
            <a:ext cx="3174975" cy="34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9"/>
          <p:cNvSpPr txBox="1"/>
          <p:nvPr/>
        </p:nvSpPr>
        <p:spPr>
          <a:xfrm>
            <a:off x="4694075" y="106725"/>
            <a:ext cx="4364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correlation은 수치형 변수에만 적용할 수 있으므로, 범주형 변수가 빠진 상태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-&gt; 범주형 변수가 포함된 관계를 보기 위해서는 </a:t>
            </a:r>
            <a:r>
              <a:rPr b="1"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추가적인 방법을 사용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해야 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1953963" y="4304000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대전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250" y="762975"/>
            <a:ext cx="3174975" cy="34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9"/>
          <p:cNvSpPr txBox="1"/>
          <p:nvPr/>
        </p:nvSpPr>
        <p:spPr>
          <a:xfrm>
            <a:off x="6469775" y="4304000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1.     feature 간 상관관계 구하기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9" name="Google Shape;539;p70"/>
          <p:cNvSpPr txBox="1"/>
          <p:nvPr/>
        </p:nvSpPr>
        <p:spPr>
          <a:xfrm>
            <a:off x="3046475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0" name="Google Shape;540;p70"/>
          <p:cNvSpPr txBox="1"/>
          <p:nvPr/>
        </p:nvSpPr>
        <p:spPr>
          <a:xfrm>
            <a:off x="4694075" y="106725"/>
            <a:ext cx="4364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correlation은 수치형 변수에만 적용할 수 있으므로, 범주형 변수가 빠진 상태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-&gt; 범주형 변수가 포함된 관계를 보기 위해서는 </a:t>
            </a:r>
            <a:r>
              <a:rPr b="1"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추가적인 방법을 사용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해야 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1" name="Google Shape;541;p70"/>
          <p:cNvSpPr txBox="1"/>
          <p:nvPr/>
        </p:nvSpPr>
        <p:spPr>
          <a:xfrm>
            <a:off x="1953963" y="4304000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임실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2" name="Google Shape;542;p70"/>
          <p:cNvSpPr txBox="1"/>
          <p:nvPr/>
        </p:nvSpPr>
        <p:spPr>
          <a:xfrm>
            <a:off x="6469775" y="4304000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3" name="Google Shape;5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11" y="797638"/>
            <a:ext cx="3206826" cy="34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812" y="854475"/>
            <a:ext cx="3069830" cy="32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1.     feature 간 상관관계 구하기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0" name="Google Shape;550;p71"/>
          <p:cNvSpPr txBox="1"/>
          <p:nvPr/>
        </p:nvSpPr>
        <p:spPr>
          <a:xfrm>
            <a:off x="3046475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1" name="Google Shape;551;p71"/>
          <p:cNvSpPr txBox="1"/>
          <p:nvPr/>
        </p:nvSpPr>
        <p:spPr>
          <a:xfrm>
            <a:off x="4694075" y="106725"/>
            <a:ext cx="4364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correlation은 수치형 변수에만 적용할 수 있으므로, 범주형 변수가 빠진 상태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-&gt; 범주형 변수가 포함된 관계를 보기 위해서는 </a:t>
            </a:r>
            <a:r>
              <a:rPr b="1"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추가적인 방법을 사용</a:t>
            </a: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해야 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2" name="Google Shape;552;p71"/>
          <p:cNvSpPr txBox="1"/>
          <p:nvPr/>
        </p:nvSpPr>
        <p:spPr>
          <a:xfrm>
            <a:off x="1953975" y="4304000"/>
            <a:ext cx="809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강릉(1)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3" name="Google Shape;553;p71"/>
          <p:cNvSpPr txBox="1"/>
          <p:nvPr/>
        </p:nvSpPr>
        <p:spPr>
          <a:xfrm>
            <a:off x="6221525" y="4304000"/>
            <a:ext cx="809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강릉(2)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54" name="Google Shape;5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25" y="796900"/>
            <a:ext cx="3153350" cy="335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250" y="923188"/>
            <a:ext cx="3099954" cy="32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504975" y="2749125"/>
            <a:ext cx="38133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835825" y="177350"/>
            <a:ext cx="2113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[조건]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KR"/>
              <a:buChar char="●"/>
            </a:pPr>
            <a:r>
              <a:rPr lang="ko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체류목적: 기타/쇼핑여가/여행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821125" y="2749125"/>
            <a:ext cx="40026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75200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AutoNum type="arabicPeriod"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상위 5개 지역: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서울특별시 서대문구 신촌동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63" y="854475"/>
            <a:ext cx="3567465" cy="174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2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2.      shap value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1" name="Google Shape;561;p72"/>
          <p:cNvSpPr txBox="1"/>
          <p:nvPr/>
        </p:nvSpPr>
        <p:spPr>
          <a:xfrm>
            <a:off x="191140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2" name="Google Shape;562;p72"/>
          <p:cNvSpPr txBox="1"/>
          <p:nvPr/>
        </p:nvSpPr>
        <p:spPr>
          <a:xfrm>
            <a:off x="4709950" y="1656450"/>
            <a:ext cx="43644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사용 모델: XGBoost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제외 컬럼:’date’, ‘origin_hdong_cd’, ‘dest_hdong_cd’, ‘modal’, ‘origin_purpose’, ‘dest_purpose’, ‘od_cnts’</a:t>
            </a:r>
            <a:endParaRPr sz="120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shap value는 수치형 변수, bool, category(두 개의 범주만 존재하는 경우 사용 가능)만 사용 가능하기 때문에 위 컬럼을 제거함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3" name="Google Shape;563;p72"/>
          <p:cNvSpPr txBox="1"/>
          <p:nvPr/>
        </p:nvSpPr>
        <p:spPr>
          <a:xfrm>
            <a:off x="721313" y="856938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대전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4" name="Google Shape;5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38"/>
            <a:ext cx="4405150" cy="271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47093"/>
            <a:ext cx="8839201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3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2.      shap value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191140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2" name="Google Shape;572;p73"/>
          <p:cNvSpPr txBox="1"/>
          <p:nvPr/>
        </p:nvSpPr>
        <p:spPr>
          <a:xfrm>
            <a:off x="4709950" y="1656450"/>
            <a:ext cx="43644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사용 모델: XGBoost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제외 컬럼:’date’, ‘origin_hdong_cd’, ‘dest_hdong_cd’, ‘modal’, ‘origin_purpose’, ‘dest_purpose’, ‘od_cnts’</a:t>
            </a:r>
            <a:endParaRPr sz="120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shap value는 수치형 변수, bool, category(두 개의 범주만 존재하는 경우 사용 가능)만 사용 가능하기 때문에 위 컬럼을 제거함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3" name="Google Shape;573;p73"/>
          <p:cNvSpPr txBox="1"/>
          <p:nvPr/>
        </p:nvSpPr>
        <p:spPr>
          <a:xfrm>
            <a:off x="721313" y="856938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74" name="Google Shape;5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38"/>
            <a:ext cx="4405150" cy="271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47093"/>
            <a:ext cx="7861170" cy="84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4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2.      shap value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191140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2" name="Google Shape;582;p74"/>
          <p:cNvSpPr txBox="1"/>
          <p:nvPr/>
        </p:nvSpPr>
        <p:spPr>
          <a:xfrm>
            <a:off x="4709950" y="1656450"/>
            <a:ext cx="43644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사용 모델: XGBoost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제외 컬럼:’date’, ‘origin_hdong_cd’, ‘dest_hdong_cd’, ‘modal’, ‘origin_purpose’, ‘dest_purpose’, ‘od_cnts’</a:t>
            </a:r>
            <a:endParaRPr sz="120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shap value는 수치형 변수, bool, category(두 개의 범주만 존재하는 경우 사용 가능)만 사용 가능하기 때문에 위 컬럼을 제거함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3" name="Google Shape;583;p74"/>
          <p:cNvSpPr txBox="1"/>
          <p:nvPr/>
        </p:nvSpPr>
        <p:spPr>
          <a:xfrm>
            <a:off x="721313" y="856938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임실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84" name="Google Shape;5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38"/>
            <a:ext cx="4405150" cy="271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47093"/>
            <a:ext cx="8303366" cy="84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5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2.      shap value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1" name="Google Shape;591;p75"/>
          <p:cNvSpPr txBox="1"/>
          <p:nvPr/>
        </p:nvSpPr>
        <p:spPr>
          <a:xfrm>
            <a:off x="191140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2" name="Google Shape;592;p75"/>
          <p:cNvSpPr txBox="1"/>
          <p:nvPr/>
        </p:nvSpPr>
        <p:spPr>
          <a:xfrm>
            <a:off x="4709950" y="1656450"/>
            <a:ext cx="43644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사용 모델: XGBoost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제외 컬럼:’date’, ‘origin_hdong_cd’, ‘dest_hdong_cd’, ‘modal’, ‘origin_purpose’, ‘dest_purpose’, ‘od_cnts’</a:t>
            </a:r>
            <a:endParaRPr sz="120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shap value는 수치형 변수, bool, category(두 개의 범주만 존재하는 경우 사용 가능)만 사용 가능하기 때문에 위 컬럼을 제거함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3" name="Google Shape;593;p75"/>
          <p:cNvSpPr txBox="1"/>
          <p:nvPr/>
        </p:nvSpPr>
        <p:spPr>
          <a:xfrm>
            <a:off x="721313" y="856938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94" name="Google Shape;5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38"/>
            <a:ext cx="4405151" cy="248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12882"/>
            <a:ext cx="8839197" cy="1052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6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2.      shap value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1" name="Google Shape;601;p76"/>
          <p:cNvSpPr txBox="1"/>
          <p:nvPr/>
        </p:nvSpPr>
        <p:spPr>
          <a:xfrm>
            <a:off x="191140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2" name="Google Shape;602;p76"/>
          <p:cNvSpPr txBox="1"/>
          <p:nvPr/>
        </p:nvSpPr>
        <p:spPr>
          <a:xfrm>
            <a:off x="4709950" y="1656450"/>
            <a:ext cx="43644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사용 모델: XGBoost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제외 컬럼:’date’, ‘origin_hdong_cd’, ‘dest_hdong_cd’, ‘modal’, ‘origin_purpose’, ‘dest_purpose’, ‘od_cnts’</a:t>
            </a:r>
            <a:endParaRPr sz="120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shap value는 수치형 변수, bool, category(두 개의 범주만 존재하는 경우 사용 가능)만 사용 가능하기 때문에 위 컬럼을 제거함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721385" y="856950"/>
            <a:ext cx="3376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강릉: 스피드 스케이팅 경기장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50" y="1338675"/>
            <a:ext cx="4405151" cy="253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22826"/>
            <a:ext cx="8839199" cy="83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7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2.      shap value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1" name="Google Shape;611;p77"/>
          <p:cNvSpPr txBox="1"/>
          <p:nvPr/>
        </p:nvSpPr>
        <p:spPr>
          <a:xfrm>
            <a:off x="191140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2" name="Google Shape;612;p77"/>
          <p:cNvSpPr txBox="1"/>
          <p:nvPr/>
        </p:nvSpPr>
        <p:spPr>
          <a:xfrm>
            <a:off x="4709950" y="1656450"/>
            <a:ext cx="43644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사용 모델: XGBoost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KR"/>
              <a:buChar char="●"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제외 컬럼:’date’, ‘origin_hdong_cd’, ‘dest_hdong_cd’, ‘modal’, ‘origin_purpose’, ‘dest_purpose’, ‘od_cnts’</a:t>
            </a:r>
            <a:endParaRPr sz="120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shap value는 수치형 변수, bool, category(두 개의 범주만 존재하는 경우 사용 가능)만 사용 가능하기 때문에 위 컬럼을 제거함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3" name="Google Shape;613;p77"/>
          <p:cNvSpPr txBox="1"/>
          <p:nvPr/>
        </p:nvSpPr>
        <p:spPr>
          <a:xfrm>
            <a:off x="721385" y="856950"/>
            <a:ext cx="3376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강릉: </a:t>
            </a: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경포호수광장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50"/>
            <a:ext cx="4405149" cy="266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90635"/>
            <a:ext cx="7967935" cy="90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8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3.      XGBoost: feature importance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1" name="Google Shape;621;p78"/>
          <p:cNvSpPr txBox="1"/>
          <p:nvPr/>
        </p:nvSpPr>
        <p:spPr>
          <a:xfrm>
            <a:off x="312535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2" name="Google Shape;622;p78"/>
          <p:cNvSpPr txBox="1"/>
          <p:nvPr/>
        </p:nvSpPr>
        <p:spPr>
          <a:xfrm>
            <a:off x="721313" y="856938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대전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23" name="Google Shape;6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72" y="1336325"/>
            <a:ext cx="5089800" cy="3155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4" name="Google Shape;624;p78"/>
          <p:cNvGraphicFramePr/>
          <p:nvPr/>
        </p:nvGraphicFramePr>
        <p:xfrm>
          <a:off x="5994725" y="139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{C5E83F9D-E35D-44ED-A969-8C998DAC0F6E}</a:tableStyleId>
              </a:tblPr>
              <a:tblGrid>
                <a:gridCol w="1467975"/>
                <a:gridCol w="1467975"/>
              </a:tblGrid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 importance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start_time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0.0040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end_time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0.0040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gender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0.0030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0.0043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od_dist_avg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0.6856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od_duration_avg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0.2932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isWeekend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0.0026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isFestival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0.0029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9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3.      XGBoost: feature importance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0" name="Google Shape;630;p79"/>
          <p:cNvSpPr txBox="1"/>
          <p:nvPr/>
        </p:nvSpPr>
        <p:spPr>
          <a:xfrm>
            <a:off x="312535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1" name="Google Shape;631;p79"/>
          <p:cNvSpPr txBox="1"/>
          <p:nvPr/>
        </p:nvSpPr>
        <p:spPr>
          <a:xfrm>
            <a:off x="721313" y="856938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부산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632" name="Google Shape;632;p79"/>
          <p:cNvGraphicFramePr/>
          <p:nvPr/>
        </p:nvGraphicFramePr>
        <p:xfrm>
          <a:off x="5994725" y="139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{C5E83F9D-E35D-44ED-A969-8C998DAC0F6E}</a:tableStyleId>
              </a:tblPr>
              <a:tblGrid>
                <a:gridCol w="1467975"/>
                <a:gridCol w="1467975"/>
              </a:tblGrid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 importance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start_time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0.0040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end_time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0.0040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gender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0.0030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0.0043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od_dist_avg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0.6856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od_duration_avg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0.2932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isWeekend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0.0026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isFestival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0.0029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33" name="Google Shape;6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50" y="1280324"/>
            <a:ext cx="5450950" cy="337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3.      XGBoost: feature importance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9" name="Google Shape;639;p80"/>
          <p:cNvSpPr txBox="1"/>
          <p:nvPr/>
        </p:nvSpPr>
        <p:spPr>
          <a:xfrm>
            <a:off x="312535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0" name="Google Shape;640;p80"/>
          <p:cNvSpPr txBox="1"/>
          <p:nvPr/>
        </p:nvSpPr>
        <p:spPr>
          <a:xfrm>
            <a:off x="721313" y="856938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임실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641" name="Google Shape;641;p80"/>
          <p:cNvGraphicFramePr/>
          <p:nvPr/>
        </p:nvGraphicFramePr>
        <p:xfrm>
          <a:off x="5994725" y="139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{C5E83F9D-E35D-44ED-A969-8C998DAC0F6E}</a:tableStyleId>
              </a:tblPr>
              <a:tblGrid>
                <a:gridCol w="1467975"/>
                <a:gridCol w="1467975"/>
              </a:tblGrid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 importance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start_time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0.0124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end_time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0.0020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gender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0.0030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0.0038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od_dist_avg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0.5788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od_duration_avg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0.3967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isWeekend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0.0012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isFestival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0.0016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42" name="Google Shape;6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38"/>
            <a:ext cx="5689925" cy="340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3.      XGBoost: feature importance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8" name="Google Shape;648;p81"/>
          <p:cNvSpPr txBox="1"/>
          <p:nvPr/>
        </p:nvSpPr>
        <p:spPr>
          <a:xfrm>
            <a:off x="312535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9" name="Google Shape;649;p81"/>
          <p:cNvSpPr txBox="1"/>
          <p:nvPr/>
        </p:nvSpPr>
        <p:spPr>
          <a:xfrm>
            <a:off x="721313" y="856938"/>
            <a:ext cx="58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서울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650" name="Google Shape;650;p81"/>
          <p:cNvGraphicFramePr/>
          <p:nvPr/>
        </p:nvGraphicFramePr>
        <p:xfrm>
          <a:off x="5994725" y="139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{C5E83F9D-E35D-44ED-A969-8C998DAC0F6E}</a:tableStyleId>
              </a:tblPr>
              <a:tblGrid>
                <a:gridCol w="1467975"/>
                <a:gridCol w="1467975"/>
              </a:tblGrid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 importance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start_time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0.0031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end_time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0.0045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gender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0.0017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0.0024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od_dist_avg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0.6285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od_duration_avg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0.3595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isWeekend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isFestival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51" name="Google Shape;6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38"/>
            <a:ext cx="5689926" cy="352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3756000" y="2263950"/>
            <a:ext cx="16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OD: 이동</a:t>
            </a:r>
            <a:endParaRPr b="1" sz="2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2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3.      XGBoost: feature importance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7" name="Google Shape;657;p82"/>
          <p:cNvSpPr txBox="1"/>
          <p:nvPr/>
        </p:nvSpPr>
        <p:spPr>
          <a:xfrm>
            <a:off x="312535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8" name="Google Shape;658;p82"/>
          <p:cNvSpPr txBox="1"/>
          <p:nvPr/>
        </p:nvSpPr>
        <p:spPr>
          <a:xfrm>
            <a:off x="721418" y="856950"/>
            <a:ext cx="49677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강릉: 스피드 스케이팅 경기장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659" name="Google Shape;659;p82"/>
          <p:cNvGraphicFramePr/>
          <p:nvPr/>
        </p:nvGraphicFramePr>
        <p:xfrm>
          <a:off x="5994725" y="139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{C5E83F9D-E35D-44ED-A969-8C998DAC0F6E}</a:tableStyleId>
              </a:tblPr>
              <a:tblGrid>
                <a:gridCol w="1467975"/>
                <a:gridCol w="1467975"/>
              </a:tblGrid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 importance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start_time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0.0057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end_time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0.0030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gender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0.0016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0.0052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od_dist_avg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0.536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od_duration_avg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0.4426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isWeekend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0.0037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isFestival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0.0014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60" name="Google Shape;6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50"/>
            <a:ext cx="5689925" cy="344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3"/>
          <p:cNvSpPr txBox="1"/>
          <p:nvPr/>
        </p:nvSpPr>
        <p:spPr>
          <a:xfrm>
            <a:off x="289329" y="316875"/>
            <a:ext cx="5932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3.      XGBoost: feature importance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6" name="Google Shape;666;p83"/>
          <p:cNvSpPr txBox="1"/>
          <p:nvPr/>
        </p:nvSpPr>
        <p:spPr>
          <a:xfrm>
            <a:off x="3125350" y="375225"/>
            <a:ext cx="1584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*target은 speed로 지정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7" name="Google Shape;667;p83"/>
          <p:cNvSpPr txBox="1"/>
          <p:nvPr/>
        </p:nvSpPr>
        <p:spPr>
          <a:xfrm>
            <a:off x="721418" y="856950"/>
            <a:ext cx="49677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강릉: </a:t>
            </a: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경포호수광장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668" name="Google Shape;668;p83"/>
          <p:cNvGraphicFramePr/>
          <p:nvPr/>
        </p:nvGraphicFramePr>
        <p:xfrm>
          <a:off x="5994725" y="139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{C5E83F9D-E35D-44ED-A969-8C998DAC0F6E}</a:tableStyleId>
              </a:tblPr>
              <a:tblGrid>
                <a:gridCol w="1467975"/>
                <a:gridCol w="1467975"/>
              </a:tblGrid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feature importance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start_time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0.0020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end_time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0.0015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gender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0.0008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0.0016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od_dist_avg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0.5950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od_duration_avg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0.3929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isWeekend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0.0044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isFestival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0.0015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50"/>
            <a:ext cx="5689925" cy="344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4"/>
          <p:cNvSpPr txBox="1"/>
          <p:nvPr/>
        </p:nvSpPr>
        <p:spPr>
          <a:xfrm>
            <a:off x="3408750" y="2263950"/>
            <a:ext cx="232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파생변수 추가</a:t>
            </a:r>
            <a:endParaRPr b="1" sz="2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5"/>
          <p:cNvSpPr txBox="1"/>
          <p:nvPr/>
        </p:nvSpPr>
        <p:spPr>
          <a:xfrm>
            <a:off x="175050" y="267725"/>
            <a:ext cx="3130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시간대 구분 컬럼</a:t>
            </a:r>
            <a:endParaRPr sz="1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0" name="Google Shape;680;p85"/>
          <p:cNvSpPr txBox="1"/>
          <p:nvPr/>
        </p:nvSpPr>
        <p:spPr>
          <a:xfrm>
            <a:off x="175050" y="875750"/>
            <a:ext cx="43968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AutoNum type="arabicPeriod"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새벽: 00:00 ~ 06:00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대중교통 운행이 적고 이동량이 적은 시간대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AutoNum type="arabicPeriod"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아침 출근 시간: 06:00 ~ 09:00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출근 이동이 많은 시간대, 교통 혼잡도가 높을 수 있는 시간대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AutoNum type="arabicPeriod"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오전 (일반 근무 시간): 09:00 ~ 12:00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출근 후 안정된 시간대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AutoNum type="arabicPeriod"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점심 시간: 12:00 ~ 14:00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	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점심 외출 등으로 이동이 많은 시간대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AutoNum type="arabicPeriod"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오후 (일반 근무 시간): 14:00 ~ 18:00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근무 시간대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AutoNum type="arabicPeriod"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저녁 퇴근 시간: 18:00 ~ 21:00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퇴근 이동이 집중되는 시간대, 혼잡도가 높음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AutoNum type="arabicPeriod"/>
            </a:pPr>
            <a:r>
              <a:rPr b="1"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밤 (일반 이동 시간대): 21:00 ~ 24:00</a:t>
            </a:r>
            <a:endParaRPr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저녁 외출 및 귀가가 이루어지는 시간대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1" name="Google Shape;681;p85"/>
          <p:cNvSpPr txBox="1"/>
          <p:nvPr/>
        </p:nvSpPr>
        <p:spPr>
          <a:xfrm>
            <a:off x="1979850" y="355475"/>
            <a:ext cx="3994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*이건 모델링에서 유의미한 피쳐가 될 것 같음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82" name="Google Shape;6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500" y="1575013"/>
            <a:ext cx="1835800" cy="19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4647250" y="3892250"/>
            <a:ext cx="43968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주말/주중의 특징이 각각 존재하기 때문에 시간대 구분 컬럼 사용시, 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주말 여부 컬럼도 함께 사용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해야 할 것 같음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6"/>
          <p:cNvSpPr txBox="1"/>
          <p:nvPr/>
        </p:nvSpPr>
        <p:spPr>
          <a:xfrm>
            <a:off x="175050" y="267725"/>
            <a:ext cx="3130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이동속도</a:t>
            </a:r>
            <a:endParaRPr sz="1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9" name="Google Shape;689;p86"/>
          <p:cNvSpPr txBox="1"/>
          <p:nvPr/>
        </p:nvSpPr>
        <p:spPr>
          <a:xfrm>
            <a:off x="485713" y="1956750"/>
            <a:ext cx="2674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oto Sans KR"/>
              <a:buChar char="●"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소수점 두자리까지(반올림)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oto Sans KR"/>
              <a:buChar char="●"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단위: km/h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90" name="Google Shape;69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25" y="1011100"/>
            <a:ext cx="2744650" cy="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500" y="474425"/>
            <a:ext cx="657500" cy="22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87"/>
          <p:cNvPicPr preferRelativeResize="0"/>
          <p:nvPr/>
        </p:nvPicPr>
        <p:blipFill rotWithShape="1">
          <a:blip r:embed="rId3">
            <a:alphaModFix/>
          </a:blip>
          <a:srcRect b="0" l="0" r="48095" t="15952"/>
          <a:stretch/>
        </p:blipFill>
        <p:spPr>
          <a:xfrm>
            <a:off x="683775" y="1258912"/>
            <a:ext cx="1428681" cy="13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7"/>
          <p:cNvSpPr txBox="1"/>
          <p:nvPr/>
        </p:nvSpPr>
        <p:spPr>
          <a:xfrm>
            <a:off x="152375" y="316875"/>
            <a:ext cx="72843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[1] 가중중간값 계산을 위한 가중치 구하기: 5그룹으로 나누기 </a:t>
            </a:r>
            <a:endParaRPr b="1" sz="15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8" name="Google Shape;698;p87"/>
          <p:cNvSpPr txBox="1"/>
          <p:nvPr/>
        </p:nvSpPr>
        <p:spPr>
          <a:xfrm>
            <a:off x="543025" y="702075"/>
            <a:ext cx="52893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pd.cut(원하는 DataFrame.컬럼이름, bins = 5).value_counts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9" name="Google Shape;699;p87"/>
          <p:cNvSpPr txBox="1"/>
          <p:nvPr/>
        </p:nvSpPr>
        <p:spPr>
          <a:xfrm>
            <a:off x="152375" y="2819850"/>
            <a:ext cx="84144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[2] 가중치 할당을 위한 dist_group 만들기</a:t>
            </a:r>
            <a:endParaRPr b="1" sz="15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# 그룹 이름은 원하는대로 설정 가능 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그룹이름리스트 = [‘group_A’, ‘group_B’, ‘group_C’, ‘group_D’, ‘group_E’]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   데이터프레임이름[‘dist_group’] = pd.cut(데이터프레임이름.컬럼이름, bins = 5, labels = 그룹이름이 담긴 리스트)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0" name="Google Shape;700;p87"/>
          <p:cNvSpPr txBox="1"/>
          <p:nvPr/>
        </p:nvSpPr>
        <p:spPr>
          <a:xfrm>
            <a:off x="152375" y="4380800"/>
            <a:ext cx="3638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[3] 그룹별 빈도에 따라 가중치 설정하기 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175200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AutoNum type="arabicPeriod"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출발시간별 평균 속도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625" y="835350"/>
            <a:ext cx="5622750" cy="274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462050" y="3665200"/>
            <a:ext cx="62199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‘출근시간, 퇴근시간에 이동속도가 감소하고 그 외의 시간대에서는 상승할 것이다’라는 예상과는 다른 결과가 나왔다. 출근 시간대에서는 주말과 비교하였을 때,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평일에 평균 속도가 낮아진 것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을 확인할 수 있었다. 그러나, 8시 ~ 23시의 범위를 가지는 출발시간 기준이므로 1시간 미만의 이동이나, 8시 이전에 출발한 데이터는 반영되지 않은 결과이다.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289313" y="316875"/>
            <a:ext cx="4396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 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2.     </a:t>
            </a:r>
            <a:r>
              <a:rPr lang="ko"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도착시간별 평균 속도</a:t>
            </a:r>
            <a:endParaRPr sz="1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6209850" y="1987950"/>
            <a:ext cx="2815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475" y="794375"/>
            <a:ext cx="5905050" cy="2883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1462050" y="3770525"/>
            <a:ext cx="62199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‘출근시간, 퇴근시간에 이동속도가 감소하고 그 외의 시간대에서는 상승할 것이다’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라는 예상과 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비슷한 결과가 나왔다. 이동인원이 많은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출근 시간대와 퇴근 시간대에는 이동속도가 낮아지는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것을 확인할 수 있고, 상대적으로 이동인원이 덜 한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오전, 점심, 오후 시간대에는 이동속도가 상승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것을 확인할 수 있다. 또한, </a:t>
            </a:r>
            <a:r>
              <a:rPr b="1" lang="ko" sz="1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주말의 평균 이동속도가 평일보다 높은 것</a:t>
            </a: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을 확인했다. 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